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3"/>
    <p:sldId id="259" r:id="rId4"/>
    <p:sldId id="262" r:id="rId5"/>
    <p:sldId id="271" r:id="rId6"/>
    <p:sldId id="265" r:id="rId7"/>
    <p:sldId id="266" r:id="rId8"/>
    <p:sldId id="268" r:id="rId9"/>
    <p:sldId id="264" r:id="rId10"/>
    <p:sldId id="267" r:id="rId11"/>
    <p:sldId id="273" r:id="rId12"/>
    <p:sldId id="274" r:id="rId13"/>
    <p:sldId id="269" r:id="rId14"/>
    <p:sldId id="270" r:id="rId15"/>
    <p:sldId id="272" r:id="rId16"/>
    <p:sldId id="260" r:id="rId17"/>
    <p:sldId id="263" r:id="rId18"/>
    <p:sldId id="282" r:id="rId19"/>
    <p:sldId id="281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8" d="100"/>
          <a:sy n="68" d="100"/>
        </p:scale>
        <p:origin x="-31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5B2C20-BBD5-45D1-BAE2-3DD1831A989E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AA780D-C0EF-4D7E-9E13-AEB488CDE629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5A626-D5E7-439C-AF3E-99F5188D68D4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FAAE-4679-47E4-8314-E5DB30E1414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AB37-D2D5-455B-85A0-0CB7EFD6816E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FAAE-4679-47E4-8314-E5DB30E1414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60FD3-0A3C-4D5D-AE44-47D51FDC0784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FAAE-4679-47E4-8314-E5DB30E1414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412BE-1D93-4EF2-AE1A-2D353BFC7DD5}" type="datetime1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FAAE-4679-47E4-8314-E5DB30E1414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07013-EDD9-49BA-8727-2DFE52C435DC}" type="datetime1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FAAE-4679-47E4-8314-E5DB30E1414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47914-578E-4F52-9C3B-595417C9AA5C}" type="datetime1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FAAE-4679-47E4-8314-E5DB30E1414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74B17-1DAB-4B3E-8051-A60965D1917D}" type="datetime1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FAAE-4679-47E4-8314-E5DB30E1414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70D7A-29F4-4EC6-B7D8-A162AE57D738}" type="datetime1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FAAE-4679-47E4-8314-E5DB30E1414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F4E36-24BD-4AAF-9A07-E0E885DE4194}" type="datetime1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FAAE-4679-47E4-8314-E5DB30E1414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3B4CA-91C1-4EDF-9D61-855CFBAF8720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FAAE-4679-47E4-8314-E5DB30E1414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29E2C-51D2-4E9D-82B6-C4C743876A76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FAAE-4679-47E4-8314-E5DB30E1414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7D4166-2367-45F4-BAD3-291664AAD65A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CFAAE-4679-47E4-8314-E5DB30E14145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jpe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jpe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jpe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8.jpeg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9.jpeg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FAAE-4679-47E4-8314-E5DB30E14145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98794" y="2492896"/>
            <a:ext cx="64529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Century Schoolbook" pitchFamily="18" charset="0"/>
              </a:rPr>
              <a:t>Организация педагогической</a:t>
            </a:r>
            <a:endParaRPr lang="ru-RU" sz="2800" b="1" dirty="0" smtClean="0">
              <a:solidFill>
                <a:srgbClr val="7030A0"/>
              </a:solidFill>
              <a:latin typeface="Century Schoolbook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Century Schoolbook" pitchFamily="18" charset="0"/>
              </a:rPr>
              <a:t>работы с дошкольниками </a:t>
            </a:r>
            <a:endParaRPr lang="ru-RU" sz="2800" b="1" dirty="0" smtClean="0">
              <a:solidFill>
                <a:srgbClr val="7030A0"/>
              </a:solidFill>
              <a:latin typeface="Century Schoolbook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Century Schoolbook" pitchFamily="18" charset="0"/>
              </a:rPr>
              <a:t>по профилактике </a:t>
            </a:r>
            <a:endParaRPr lang="ru-RU" sz="2800" b="1" dirty="0" smtClean="0">
              <a:solidFill>
                <a:srgbClr val="7030A0"/>
              </a:solidFill>
              <a:latin typeface="Century Schoolbook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Century Schoolbook" pitchFamily="18" charset="0"/>
              </a:rPr>
              <a:t>детского </a:t>
            </a:r>
            <a:endParaRPr lang="ru-RU" sz="2800" b="1" dirty="0" smtClean="0">
              <a:solidFill>
                <a:srgbClr val="7030A0"/>
              </a:solidFill>
              <a:latin typeface="Century Schoolbook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Century Schoolbook" pitchFamily="18" charset="0"/>
              </a:rPr>
              <a:t>дорожно-транспортного </a:t>
            </a:r>
            <a:endParaRPr lang="ru-RU" sz="2800" b="1" dirty="0" smtClean="0">
              <a:solidFill>
                <a:srgbClr val="7030A0"/>
              </a:solidFill>
              <a:latin typeface="Century Schoolbook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Century Schoolbook" pitchFamily="18" charset="0"/>
              </a:rPr>
              <a:t>травматизма</a:t>
            </a:r>
            <a:endParaRPr lang="ru-RU" sz="2800" b="1" dirty="0">
              <a:solidFill>
                <a:srgbClr val="7030A0"/>
              </a:solidFill>
              <a:latin typeface="Century Schoolbook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9125" y="188640"/>
            <a:ext cx="2197279" cy="2052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574032" y="439964"/>
            <a:ext cx="42302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Century Schoolbook" pitchFamily="18" charset="0"/>
              </a:rPr>
              <a:t>МБДОУ </a:t>
            </a:r>
            <a:endParaRPr lang="ru-RU" dirty="0" smtClean="0">
              <a:latin typeface="Century Schoolbook" pitchFamily="18" charset="0"/>
            </a:endParaRPr>
          </a:p>
          <a:p>
            <a:pPr algn="ctr"/>
            <a:r>
              <a:rPr lang="ru-RU" dirty="0" smtClean="0">
                <a:latin typeface="Century Schoolbook" pitchFamily="18" charset="0"/>
              </a:rPr>
              <a:t>Зеленорощинский детский сад общеразвивающего вида «Теремок»</a:t>
            </a:r>
            <a:endParaRPr lang="ru-RU" dirty="0">
              <a:latin typeface="Century Schoolbook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Users\Lenovo\Documents\детсад\пдд3\фото пдд\00e392dd-13a6-4950-8a59-405bdb6b854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8" t="5744"/>
          <a:stretch>
            <a:fillRect/>
          </a:stretch>
        </p:blipFill>
        <p:spPr bwMode="auto">
          <a:xfrm>
            <a:off x="2125345" y="1186815"/>
            <a:ext cx="6812280" cy="55257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FAAE-4679-47E4-8314-E5DB30E14145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55776" y="188640"/>
            <a:ext cx="6452940" cy="91975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Century Schoolbook" pitchFamily="18" charset="0"/>
              </a:rPr>
              <a:t>Из-за </a:t>
            </a:r>
            <a:r>
              <a:rPr lang="ru-RU" sz="1400" dirty="0">
                <a:latin typeface="Century Schoolbook" pitchFamily="18" charset="0"/>
              </a:rPr>
              <a:t>интенсивности движения транспорта </a:t>
            </a:r>
            <a:endParaRPr lang="ru-RU" sz="1400" dirty="0" smtClean="0">
              <a:latin typeface="Century Schoolbook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400" dirty="0" smtClean="0">
                <a:latin typeface="Century Schoolbook" pitchFamily="18" charset="0"/>
              </a:rPr>
              <a:t>на </a:t>
            </a:r>
            <a:r>
              <a:rPr lang="ru-RU" sz="1400" dirty="0">
                <a:latin typeface="Century Schoolbook" pitchFamily="18" charset="0"/>
              </a:rPr>
              <a:t>дорогах России увеличивается количество дорожно-транспортных происшествий</a:t>
            </a:r>
            <a:r>
              <a:rPr lang="ru-RU" sz="2000" dirty="0">
                <a:latin typeface="Century Schoolbook" pitchFamily="18" charset="0"/>
              </a:rPr>
              <a:t> </a:t>
            </a:r>
            <a:endParaRPr lang="ru-RU" sz="2000" dirty="0">
              <a:latin typeface="Century Schoolbook" pitchFamily="18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FAAE-4679-47E4-8314-E5DB30E14145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55776" y="188640"/>
            <a:ext cx="6452940" cy="105754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Century Schoolbook" pitchFamily="18" charset="0"/>
              </a:rPr>
              <a:t>Основная цель воспитательной работы коллектива МБДОУ заключается в том, чтобы сформировать у детей необходимые навыки, и выработать положительные привычки безопасного поведения на улице.</a:t>
            </a:r>
            <a:endParaRPr lang="ru-RU" sz="1400" dirty="0">
              <a:latin typeface="Century Schoolbook" pitchFamily="18" charset="0"/>
            </a:endParaRPr>
          </a:p>
        </p:txBody>
      </p:sp>
      <p:pic>
        <p:nvPicPr>
          <p:cNvPr id="4098" name="Picture 2" descr="C:\Users\Lenovo\Documents\детсад\пдд3\фото пдд\99b501eb-1330-411d-b84b-5168d6b433f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716" y="1124744"/>
            <a:ext cx="7200000" cy="540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C:\Users\Lenovo\Documents\детсад\пдд3\фото пдд\e8fc1fae-c6b0-4be4-88e9-cb08e39f7d5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1"/>
          <a:stretch>
            <a:fillRect/>
          </a:stretch>
        </p:blipFill>
        <p:spPr bwMode="auto">
          <a:xfrm>
            <a:off x="4904304" y="2348879"/>
            <a:ext cx="4207470" cy="43729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FAAE-4679-47E4-8314-E5DB30E14145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55776" y="188640"/>
            <a:ext cx="6452940" cy="5803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Century Schoolbook" pitchFamily="18" charset="0"/>
              </a:rPr>
              <a:t>Обеспечение безопасности движения стало актуальной государственной </a:t>
            </a:r>
            <a:r>
              <a:rPr lang="ru-RU" sz="1400" dirty="0" smtClean="0">
                <a:latin typeface="Century Schoolbook" pitchFamily="18" charset="0"/>
              </a:rPr>
              <a:t>проблемой.</a:t>
            </a:r>
            <a:endParaRPr lang="ru-RU" sz="1400" dirty="0">
              <a:latin typeface="Century Schoolbook" pitchFamily="18" charset="0"/>
            </a:endParaRPr>
          </a:p>
        </p:txBody>
      </p:sp>
      <p:pic>
        <p:nvPicPr>
          <p:cNvPr id="15362" name="Picture 2" descr="C:\Users\Lenovo\Documents\детсад\пдд3\фото пдд\Рисунок1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12"/>
          <a:stretch>
            <a:fillRect/>
          </a:stretch>
        </p:blipFill>
        <p:spPr bwMode="auto">
          <a:xfrm>
            <a:off x="1691680" y="1268760"/>
            <a:ext cx="3934750" cy="23762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C:\Users\Lenovo\Documents\детсад\пдд3\фото пдд\Рисунок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453" y="3653616"/>
            <a:ext cx="3641698" cy="27277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ll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FAAE-4679-47E4-8314-E5DB30E14145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55776" y="188640"/>
            <a:ext cx="6452940" cy="33988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Century Schoolbook" pitchFamily="18" charset="0"/>
              </a:rPr>
              <a:t>Уголок по изучению  Правил Дорожного Движения</a:t>
            </a:r>
            <a:endParaRPr lang="ru-RU" sz="1400" dirty="0">
              <a:latin typeface="Century Schoolbook" pitchFamily="18" charset="0"/>
            </a:endParaRPr>
          </a:p>
        </p:txBody>
      </p:sp>
      <p:pic>
        <p:nvPicPr>
          <p:cNvPr id="7170" name="Picture 2" descr="C:\Users\Lenovo\Documents\детсад\пдд3\фото пдд\b94ba0f2-eb5b-4b8a-9862-d3d35188d59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6" r="4810"/>
          <a:stretch>
            <a:fillRect/>
          </a:stretch>
        </p:blipFill>
        <p:spPr bwMode="auto">
          <a:xfrm>
            <a:off x="2339975" y="1017905"/>
            <a:ext cx="6303645" cy="54914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FAAE-4679-47E4-8314-E5DB30E14145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55776" y="188640"/>
            <a:ext cx="6452940" cy="5803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Century Schoolbook" pitchFamily="18" charset="0"/>
              </a:rPr>
              <a:t>Изучение</a:t>
            </a:r>
            <a:r>
              <a:rPr lang="ru-RU" sz="1400" dirty="0" smtClean="0">
                <a:latin typeface="Century Schoolbook" pitchFamily="18" charset="0"/>
              </a:rPr>
              <a:t> ПДД происходит </a:t>
            </a:r>
            <a:endParaRPr lang="ru-RU" sz="1400" dirty="0" smtClean="0">
              <a:latin typeface="Century Schoolbook" pitchFamily="18" charset="0"/>
            </a:endParaRPr>
          </a:p>
          <a:p>
            <a:pPr algn="ctr"/>
            <a:r>
              <a:rPr lang="ru-RU" sz="1400" dirty="0" smtClean="0">
                <a:latin typeface="Century Schoolbook" pitchFamily="18" charset="0"/>
              </a:rPr>
              <a:t>в различных формах занятий. </a:t>
            </a:r>
            <a:endParaRPr lang="ru-RU" sz="1400" dirty="0">
              <a:latin typeface="Century Schoolbook" pitchFamily="18" charset="0"/>
            </a:endParaRPr>
          </a:p>
        </p:txBody>
      </p:sp>
      <p:pic>
        <p:nvPicPr>
          <p:cNvPr id="8195" name="Picture 3" descr="C:\Users\Lenovo\Documents\детсад\пдд3\фото пдд\e32e008d-38e7-4efd-b784-15f357ace3f6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8" r="6930"/>
          <a:stretch>
            <a:fillRect/>
          </a:stretch>
        </p:blipFill>
        <p:spPr bwMode="auto">
          <a:xfrm>
            <a:off x="4283968" y="2843533"/>
            <a:ext cx="4561544" cy="388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Lenovo\Documents\детсад\пдд3\фото пдд\46200b7d-c81d-495e-90c3-fb96018dd0a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80"/>
          <a:stretch>
            <a:fillRect/>
          </a:stretch>
        </p:blipFill>
        <p:spPr bwMode="auto">
          <a:xfrm>
            <a:off x="1439952" y="971833"/>
            <a:ext cx="3881798" cy="388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FAAE-4679-47E4-8314-E5DB30E14145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55776" y="188640"/>
            <a:ext cx="6452940" cy="81728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Century Schoolbook" pitchFamily="18" charset="0"/>
              </a:rPr>
              <a:t>Дошкольники </a:t>
            </a:r>
            <a:r>
              <a:rPr lang="ru-RU" sz="1400" dirty="0">
                <a:latin typeface="Century Schoolbook" pitchFamily="18" charset="0"/>
              </a:rPr>
              <a:t>учатся </a:t>
            </a:r>
            <a:r>
              <a:rPr lang="ru-RU" sz="1400" dirty="0" smtClean="0">
                <a:latin typeface="Century Schoolbook" pitchFamily="18" charset="0"/>
              </a:rPr>
              <a:t>ориентироваться</a:t>
            </a:r>
            <a:endParaRPr lang="ru-RU" sz="1400" dirty="0" smtClean="0">
              <a:latin typeface="Century Schoolbook" pitchFamily="18" charset="0"/>
            </a:endParaRPr>
          </a:p>
          <a:p>
            <a:pPr algn="ctr"/>
            <a:r>
              <a:rPr lang="ru-RU" sz="1400" dirty="0" smtClean="0">
                <a:latin typeface="Century Schoolbook" pitchFamily="18" charset="0"/>
              </a:rPr>
              <a:t> </a:t>
            </a:r>
            <a:r>
              <a:rPr lang="ru-RU" sz="1400" dirty="0">
                <a:latin typeface="Century Schoolbook" pitchFamily="18" charset="0"/>
              </a:rPr>
              <a:t>в пространстве, моделируют различные </a:t>
            </a:r>
            <a:endParaRPr lang="ru-RU" sz="1400" dirty="0" smtClean="0">
              <a:latin typeface="Century Schoolbook" pitchFamily="18" charset="0"/>
            </a:endParaRPr>
          </a:p>
          <a:p>
            <a:pPr algn="ctr"/>
            <a:r>
              <a:rPr lang="ru-RU" sz="1400" dirty="0" smtClean="0">
                <a:latin typeface="Century Schoolbook" pitchFamily="18" charset="0"/>
              </a:rPr>
              <a:t>ситуации </a:t>
            </a:r>
            <a:r>
              <a:rPr lang="ru-RU" sz="1400" dirty="0">
                <a:latin typeface="Century Schoolbook" pitchFamily="18" charset="0"/>
              </a:rPr>
              <a:t>на дороге.</a:t>
            </a:r>
            <a:endParaRPr lang="ru-RU" sz="1400" dirty="0">
              <a:latin typeface="Century Schoolbook" pitchFamily="18" charset="0"/>
            </a:endParaRPr>
          </a:p>
        </p:txBody>
      </p:sp>
      <p:pic>
        <p:nvPicPr>
          <p:cNvPr id="10243" name="Picture 3" descr="C:\Users\Lenovo\Documents\детсад\пдд3\фото пдд\b96b09b9-18b0-42d6-ad81-bbe834750db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43"/>
          <a:stretch>
            <a:fillRect/>
          </a:stretch>
        </p:blipFill>
        <p:spPr bwMode="auto">
          <a:xfrm>
            <a:off x="3715463" y="3497942"/>
            <a:ext cx="5280000" cy="30989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Lenovo\Documents\детсад\пдд3\фото пдд\f3fcffe0-7f7b-4e21-be58-c18a2f0b41bf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2"/>
          <a:stretch>
            <a:fillRect/>
          </a:stretch>
        </p:blipFill>
        <p:spPr bwMode="auto">
          <a:xfrm>
            <a:off x="1475656" y="1312352"/>
            <a:ext cx="4306590" cy="33409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Lenovo\Documents\детсад\пдд3\фото пдд\732cfff7-7520-4b7a-8c0c-a5ce05ca99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716" y="1196752"/>
            <a:ext cx="7200000" cy="540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FAAE-4679-47E4-8314-E5DB30E14145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55776" y="188640"/>
            <a:ext cx="6452940" cy="81993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Century Schoolbook" pitchFamily="18" charset="0"/>
              </a:rPr>
              <a:t>Воспитание </a:t>
            </a:r>
            <a:r>
              <a:rPr lang="ru-RU" sz="1400" dirty="0">
                <a:latin typeface="Century Schoolbook" pitchFamily="18" charset="0"/>
              </a:rPr>
              <a:t>у ребенка потребность быть </a:t>
            </a:r>
            <a:endParaRPr lang="ru-RU" sz="1400" dirty="0" smtClean="0">
              <a:latin typeface="Century Schoolbook" pitchFamily="18" charset="0"/>
            </a:endParaRPr>
          </a:p>
          <a:p>
            <a:pPr algn="ctr"/>
            <a:r>
              <a:rPr lang="ru-RU" sz="1400" dirty="0" smtClean="0">
                <a:latin typeface="Century Schoolbook" pitchFamily="18" charset="0"/>
              </a:rPr>
              <a:t>на </a:t>
            </a:r>
            <a:r>
              <a:rPr lang="ru-RU" sz="1400" dirty="0">
                <a:latin typeface="Century Schoolbook" pitchFamily="18" charset="0"/>
              </a:rPr>
              <a:t>улице дисциплинированным, осторожным </a:t>
            </a:r>
            <a:endParaRPr lang="ru-RU" sz="1400" dirty="0" smtClean="0">
              <a:latin typeface="Century Schoolbook" pitchFamily="18" charset="0"/>
            </a:endParaRPr>
          </a:p>
          <a:p>
            <a:pPr algn="ctr"/>
            <a:r>
              <a:rPr lang="ru-RU" sz="1400" dirty="0" smtClean="0">
                <a:latin typeface="Century Schoolbook" pitchFamily="18" charset="0"/>
              </a:rPr>
              <a:t>и </a:t>
            </a:r>
            <a:r>
              <a:rPr lang="ru-RU" sz="1400" dirty="0">
                <a:latin typeface="Century Schoolbook" pitchFamily="18" charset="0"/>
              </a:rPr>
              <a:t>осмотрительным!</a:t>
            </a:r>
            <a:endParaRPr lang="ru-RU" sz="1400" dirty="0">
              <a:latin typeface="Century Schoolbook" pitchFamily="18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FAAE-4679-47E4-8314-E5DB30E14145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55776" y="188640"/>
            <a:ext cx="6452940" cy="33988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Century Schoolbook" pitchFamily="18" charset="0"/>
              </a:rPr>
              <a:t>Игровая деятельность по изучению ПДД.</a:t>
            </a:r>
            <a:endParaRPr lang="ru-RU" sz="1400" dirty="0">
              <a:latin typeface="Century Schoolbook" pitchFamily="18" charset="0"/>
            </a:endParaRPr>
          </a:p>
        </p:txBody>
      </p:sp>
      <p:pic>
        <p:nvPicPr>
          <p:cNvPr id="9219" name="Picture 3" descr="C:\Users\Lenovo\Documents\детсад\пдд3\фото пдд\ac94e6c8-d7f5-4338-a01f-68473e599bf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70" b="8639"/>
          <a:stretch>
            <a:fillRect/>
          </a:stretch>
        </p:blipFill>
        <p:spPr bwMode="auto">
          <a:xfrm>
            <a:off x="5220071" y="2945905"/>
            <a:ext cx="3809457" cy="37531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Lenovo\Documents\детсад\пдд3\фото пдд\a3463fbf-6657-4d72-bba1-ef3d0464ec1a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2" t="27866" r="3211" b="4045"/>
          <a:stretch>
            <a:fillRect/>
          </a:stretch>
        </p:blipFill>
        <p:spPr bwMode="auto">
          <a:xfrm>
            <a:off x="3155832" y="1089340"/>
            <a:ext cx="4071277" cy="25010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Lenovo\Documents\детсад\пдд3\фото пдд\4e3d718b-8712-49ba-9227-53b1611d9b3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20" t="35290" r="14375"/>
          <a:stretch>
            <a:fillRect/>
          </a:stretch>
        </p:blipFill>
        <p:spPr bwMode="auto">
          <a:xfrm>
            <a:off x="1979712" y="3115213"/>
            <a:ext cx="3003344" cy="35838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C:\Users\Lenovo\Documents\детсад\пдд3\фото пдд\9a74ed88-fc54-4251-a756-97212919a44a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50"/>
          <a:stretch>
            <a:fillRect/>
          </a:stretch>
        </p:blipFill>
        <p:spPr bwMode="auto">
          <a:xfrm>
            <a:off x="5008299" y="1539552"/>
            <a:ext cx="4000417" cy="46484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FAAE-4679-47E4-8314-E5DB30E14145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55776" y="188640"/>
            <a:ext cx="6452940" cy="57844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Century Schoolbook" pitchFamily="18" charset="0"/>
              </a:rPr>
              <a:t>Изготовление</a:t>
            </a:r>
            <a:r>
              <a:rPr lang="ru-RU" sz="1400" dirty="0">
                <a:latin typeface="Century Schoolbook" pitchFamily="18" charset="0"/>
              </a:rPr>
              <a:t> атрибутов для работы </a:t>
            </a:r>
            <a:endParaRPr lang="ru-RU" sz="1400" dirty="0" smtClean="0">
              <a:latin typeface="Century Schoolbook" pitchFamily="18" charset="0"/>
            </a:endParaRPr>
          </a:p>
          <a:p>
            <a:pPr algn="ctr"/>
            <a:r>
              <a:rPr lang="ru-RU" sz="1400" dirty="0" smtClean="0">
                <a:latin typeface="Century Schoolbook" pitchFamily="18" charset="0"/>
              </a:rPr>
              <a:t>по </a:t>
            </a:r>
            <a:r>
              <a:rPr lang="ru-RU" sz="1400" dirty="0">
                <a:latin typeface="Century Schoolbook" pitchFamily="18" charset="0"/>
              </a:rPr>
              <a:t>правилам дорожного движения</a:t>
            </a:r>
            <a:endParaRPr lang="ru-RU" sz="1400" dirty="0">
              <a:latin typeface="Century Schoolbook" pitchFamily="18" charset="0"/>
            </a:endParaRPr>
          </a:p>
        </p:txBody>
      </p:sp>
      <p:pic>
        <p:nvPicPr>
          <p:cNvPr id="12291" name="Picture 3" descr="C:\Users\Lenovo\Documents\детсад\пдд3\фото пдд\0825ed69-8d1b-4aa5-947a-fedec3f0fe5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17" b="17704"/>
          <a:stretch>
            <a:fillRect/>
          </a:stretch>
        </p:blipFill>
        <p:spPr bwMode="auto">
          <a:xfrm>
            <a:off x="1475656" y="1124743"/>
            <a:ext cx="3909435" cy="2772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C:\Users\Lenovo\Documents\детсад\пдд3\фото пдд\ccc44a57-d218-4573-9d26-aa46ae76a10f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11"/>
          <a:stretch>
            <a:fillRect/>
          </a:stretch>
        </p:blipFill>
        <p:spPr bwMode="auto">
          <a:xfrm>
            <a:off x="1511665" y="3836629"/>
            <a:ext cx="3186340" cy="288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Lenovo\Documents\детсад\пдд3\фото пдд\ed8ee7a6-b2f9-4da3-946e-ff7c2e914dd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96752"/>
            <a:ext cx="7200000" cy="540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FAAE-4679-47E4-8314-E5DB30E14145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55776" y="188640"/>
            <a:ext cx="6452940" cy="5803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Century Schoolbook" pitchFamily="18" charset="0"/>
              </a:rPr>
              <a:t>Изготовление игровых  </a:t>
            </a:r>
            <a:r>
              <a:rPr lang="ru-RU" sz="1400" dirty="0">
                <a:latin typeface="Century Schoolbook" pitchFamily="18" charset="0"/>
              </a:rPr>
              <a:t>пособий для работы </a:t>
            </a:r>
            <a:endParaRPr lang="ru-RU" sz="1400" dirty="0" smtClean="0">
              <a:latin typeface="Century Schoolbook" pitchFamily="18" charset="0"/>
            </a:endParaRPr>
          </a:p>
          <a:p>
            <a:pPr algn="ctr"/>
            <a:r>
              <a:rPr lang="ru-RU" sz="1400" dirty="0" smtClean="0">
                <a:latin typeface="Century Schoolbook" pitchFamily="18" charset="0"/>
              </a:rPr>
              <a:t>по </a:t>
            </a:r>
            <a:r>
              <a:rPr lang="ru-RU" sz="1400" dirty="0">
                <a:latin typeface="Century Schoolbook" pitchFamily="18" charset="0"/>
              </a:rPr>
              <a:t>правилам дорожного движения.</a:t>
            </a:r>
            <a:endParaRPr lang="ru-RU" sz="1400" dirty="0">
              <a:latin typeface="Century Schoolbook" pitchFamily="18" charset="0"/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C:\Users\Lenovo\Documents\детсад\пдд3\фото пдд\6d401801-3999-4b41-bf20-e5404c17c3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476" y="1178349"/>
            <a:ext cx="7440240" cy="55801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FAAE-4679-47E4-8314-E5DB30E14145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55776" y="188640"/>
            <a:ext cx="6452940" cy="5803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Century Schoolbook" pitchFamily="18" charset="0"/>
              </a:rPr>
              <a:t>В детском саду имеется </a:t>
            </a:r>
            <a:r>
              <a:rPr lang="ru-RU" sz="1400" dirty="0" smtClean="0">
                <a:latin typeface="Century Schoolbook" pitchFamily="18" charset="0"/>
              </a:rPr>
              <a:t>методическая копилка</a:t>
            </a:r>
            <a:endParaRPr lang="ru-RU" sz="1400" dirty="0" smtClean="0">
              <a:latin typeface="Century Schoolbook" pitchFamily="18" charset="0"/>
            </a:endParaRPr>
          </a:p>
          <a:p>
            <a:pPr algn="ctr"/>
            <a:r>
              <a:rPr lang="ru-RU" sz="1400" dirty="0" smtClean="0">
                <a:latin typeface="Century Schoolbook" pitchFamily="18" charset="0"/>
              </a:rPr>
              <a:t>по </a:t>
            </a:r>
            <a:r>
              <a:rPr lang="ru-RU" sz="1400" dirty="0">
                <a:latin typeface="Century Schoolbook" pitchFamily="18" charset="0"/>
              </a:rPr>
              <a:t>ПДД</a:t>
            </a:r>
            <a:endParaRPr lang="ru-RU" sz="1400" dirty="0">
              <a:latin typeface="Century Schoolbook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FAAE-4679-47E4-8314-E5DB30E14145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55776" y="188640"/>
            <a:ext cx="6452940" cy="57866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Century Schoolbook" pitchFamily="18" charset="0"/>
              </a:rPr>
              <a:t>Ролевые игры </a:t>
            </a:r>
            <a:endParaRPr lang="ru-RU" sz="1400" dirty="0" smtClean="0">
              <a:latin typeface="Century Schoolbook" pitchFamily="18" charset="0"/>
            </a:endParaRPr>
          </a:p>
          <a:p>
            <a:pPr algn="ctr"/>
            <a:r>
              <a:rPr lang="ru-RU" sz="1400" dirty="0" smtClean="0">
                <a:latin typeface="Century Schoolbook" pitchFamily="18" charset="0"/>
              </a:rPr>
              <a:t>по </a:t>
            </a:r>
            <a:r>
              <a:rPr lang="ru-RU" sz="1400" dirty="0">
                <a:latin typeface="Century Schoolbook" pitchFamily="18" charset="0"/>
              </a:rPr>
              <a:t>правилам дорожного движения.</a:t>
            </a:r>
            <a:endParaRPr lang="ru-RU" sz="1400" dirty="0">
              <a:latin typeface="Century Schoolbook" pitchFamily="18" charset="0"/>
            </a:endParaRPr>
          </a:p>
        </p:txBody>
      </p:sp>
      <p:pic>
        <p:nvPicPr>
          <p:cNvPr id="6" name="Picture 2" descr="C:\Users\Lenovo\Documents\детсад\пдд3\фото пдд\3c0b7767-7c25-47ff-bceb-221ea4078de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49"/>
          <a:stretch>
            <a:fillRect/>
          </a:stretch>
        </p:blipFill>
        <p:spPr bwMode="auto">
          <a:xfrm>
            <a:off x="1619672" y="1700808"/>
            <a:ext cx="3801755" cy="40324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Lenovo\Documents\детсад\пдд3\фото пдд\7a4f638e-1a1d-4cd1-bdd0-2656bac4e00c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19"/>
          <a:stretch>
            <a:fillRect/>
          </a:stretch>
        </p:blipFill>
        <p:spPr bwMode="auto">
          <a:xfrm>
            <a:off x="5421427" y="1700808"/>
            <a:ext cx="3558839" cy="40324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FAAE-4679-47E4-8314-E5DB30E14145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55776" y="188640"/>
            <a:ext cx="6452940" cy="82317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Century Schoolbook" pitchFamily="18" charset="0"/>
              </a:rPr>
              <a:t>Участковый Зеленорощинского сельского поселения, Гайнанов Д.В., рассказал воспитанникам о пользе световозвращающих элементах на одежде.</a:t>
            </a:r>
            <a:endParaRPr lang="ru-RU" sz="1400" dirty="0">
              <a:latin typeface="Century Schoolbook" pitchFamily="18" charset="0"/>
            </a:endParaRPr>
          </a:p>
        </p:txBody>
      </p:sp>
      <p:pic>
        <p:nvPicPr>
          <p:cNvPr id="3076" name="Picture 4" descr="C:\Users\Lenovo\Documents\детсад\пдд3\фото пдд\fcde4654-8797-4407-b724-c8ce4c4c1af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95" t="14059" r="15036" b="16187"/>
          <a:stretch>
            <a:fillRect/>
          </a:stretch>
        </p:blipFill>
        <p:spPr bwMode="auto">
          <a:xfrm>
            <a:off x="1696163" y="1268760"/>
            <a:ext cx="4086083" cy="3168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Lenovo\Documents\детсад\пдд3\фото пдд\c1c4370a-457a-4121-b9dc-0f730a07e48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4" t="4449" r="17338" b="6074"/>
          <a:stretch>
            <a:fillRect/>
          </a:stretch>
        </p:blipFill>
        <p:spPr bwMode="auto">
          <a:xfrm>
            <a:off x="5717504" y="3284984"/>
            <a:ext cx="3090931" cy="33690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FAAE-4679-47E4-8314-E5DB30E14145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55776" y="188640"/>
            <a:ext cx="6452940" cy="57892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Century Schoolbook" pitchFamily="18" charset="0"/>
              </a:rPr>
              <a:t>Световозвращающие элементы помогают водителю </a:t>
            </a:r>
            <a:endParaRPr lang="ru-RU" sz="1400" dirty="0" smtClean="0">
              <a:latin typeface="Century Schoolbook" pitchFamily="18" charset="0"/>
            </a:endParaRPr>
          </a:p>
          <a:p>
            <a:pPr algn="ctr"/>
            <a:r>
              <a:rPr lang="ru-RU" sz="1400" dirty="0" smtClean="0">
                <a:latin typeface="Century Schoolbook" pitchFamily="18" charset="0"/>
              </a:rPr>
              <a:t>вовремя </a:t>
            </a:r>
            <a:r>
              <a:rPr lang="ru-RU" sz="1400" dirty="0">
                <a:latin typeface="Century Schoolbook" pitchFamily="18" charset="0"/>
              </a:rPr>
              <a:t>увидеть ребенка на дороге.</a:t>
            </a:r>
            <a:endParaRPr lang="ru-RU" sz="1400" dirty="0">
              <a:latin typeface="Century Schoolbook" pitchFamily="18" charset="0"/>
            </a:endParaRPr>
          </a:p>
        </p:txBody>
      </p:sp>
      <p:pic>
        <p:nvPicPr>
          <p:cNvPr id="2050" name="Picture 2" descr="C:\Users\Lenovo\Documents\детсад\пдд3\фото пдд\9ad24433-9485-4b53-95a6-dbe52f5f4ebd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8"/>
          <a:stretch>
            <a:fillRect/>
          </a:stretch>
        </p:blipFill>
        <p:spPr bwMode="auto">
          <a:xfrm>
            <a:off x="1907704" y="1340767"/>
            <a:ext cx="3127857" cy="48965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Lenovo\Documents\детсад\пдд3\фото пдд\b41d91a0-3030-4d17-ba1d-8dc0116de7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097" y="1340767"/>
            <a:ext cx="3655171" cy="48735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FAAE-4679-47E4-8314-E5DB30E14145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38631" y="188640"/>
            <a:ext cx="6452940" cy="34411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Century Schoolbook" pitchFamily="18" charset="0"/>
              </a:rPr>
              <a:t>Уберечь ребенка </a:t>
            </a:r>
            <a:r>
              <a:rPr lang="ru-RU" sz="1400" dirty="0">
                <a:latin typeface="Century Schoolbook" pitchFamily="18" charset="0"/>
              </a:rPr>
              <a:t>от беды на дорогах - долг нас, взрослых!</a:t>
            </a:r>
            <a:endParaRPr lang="ru-RU" sz="1400" dirty="0">
              <a:latin typeface="Century Schoolbook" pitchFamily="18" charset="0"/>
            </a:endParaRPr>
          </a:p>
        </p:txBody>
      </p:sp>
      <p:pic>
        <p:nvPicPr>
          <p:cNvPr id="5122" name="Picture 2" descr="C:\Users\Lenovo\Documents\детсад\пдд3\фото пдд\34e65f10-64f6-4a62-8600-6a86344b3ed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1" t="4521" r="8003" b="18510"/>
          <a:stretch>
            <a:fillRect/>
          </a:stretch>
        </p:blipFill>
        <p:spPr bwMode="auto">
          <a:xfrm>
            <a:off x="1602265" y="1124744"/>
            <a:ext cx="7389505" cy="540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FAAE-4679-47E4-8314-E5DB30E14145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21486" y="241345"/>
            <a:ext cx="6452940" cy="82317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Century Schoolbook" pitchFamily="18" charset="0"/>
              </a:rPr>
              <a:t>Проведение мастер-класса: «Изготовление игрушки в стиле дорожного знака», для родителей, совместно с инспектором, старшим лейтенантом полиции Гибадуллиной  Г.М.</a:t>
            </a:r>
            <a:endParaRPr lang="ru-RU" sz="1400" dirty="0">
              <a:latin typeface="Century Schoolbook" pitchFamily="18" charset="0"/>
            </a:endParaRPr>
          </a:p>
        </p:txBody>
      </p:sp>
      <p:pic>
        <p:nvPicPr>
          <p:cNvPr id="3" name="Изображение 2" descr="елки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975" y="1484630"/>
            <a:ext cx="7396480" cy="46780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FAAE-4679-47E4-8314-E5DB30E14145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21486" y="241345"/>
            <a:ext cx="6452940" cy="112451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Century Schoolbook" pitchFamily="18" charset="0"/>
              </a:rPr>
              <a:t>Тесное сотрудничество родителей и </a:t>
            </a:r>
            <a:r>
              <a:rPr lang="ru-RU" sz="2000" dirty="0" smtClean="0">
                <a:latin typeface="Century Schoolbook" pitchFamily="18" charset="0"/>
              </a:rPr>
              <a:t>педагогов обеспечивают у </a:t>
            </a:r>
            <a:r>
              <a:rPr lang="ru-RU" sz="2000" dirty="0">
                <a:latin typeface="Century Schoolbook" pitchFamily="18" charset="0"/>
              </a:rPr>
              <a:t>детей </a:t>
            </a:r>
            <a:r>
              <a:rPr lang="ru-RU" sz="2000" dirty="0" smtClean="0">
                <a:latin typeface="Century Schoolbook" pitchFamily="18" charset="0"/>
              </a:rPr>
              <a:t>прочные</a:t>
            </a:r>
            <a:endParaRPr lang="ru-RU" sz="2000" dirty="0" smtClean="0">
              <a:latin typeface="Century Schoolbook" pitchFamily="18" charset="0"/>
            </a:endParaRPr>
          </a:p>
          <a:p>
            <a:pPr algn="ctr"/>
            <a:r>
              <a:rPr lang="ru-RU" sz="2000" dirty="0" smtClean="0">
                <a:latin typeface="Century Schoolbook" pitchFamily="18" charset="0"/>
              </a:rPr>
              <a:t>навыки </a:t>
            </a:r>
            <a:r>
              <a:rPr lang="ru-RU" sz="2000" dirty="0">
                <a:latin typeface="Century Schoolbook" pitchFamily="18" charset="0"/>
              </a:rPr>
              <a:t>поведения на улице и на дороге.</a:t>
            </a:r>
            <a:endParaRPr lang="ru-RU" sz="2000" dirty="0">
              <a:latin typeface="Century Schoolbook" pitchFamily="18" charset="0"/>
            </a:endParaRPr>
          </a:p>
        </p:txBody>
      </p:sp>
      <p:pic>
        <p:nvPicPr>
          <p:cNvPr id="14338" name="Picture 2" descr="C:\Users\Lenovo\Documents\детсад\пдд3\фото пдд\b65834f4-faae-45b5-824a-1f92cd036ea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6698" y="1484784"/>
            <a:ext cx="4037947" cy="47525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Lenovo\Documents\детсад\пдд3\фото пдд\Рисунок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9" b="5521"/>
          <a:stretch>
            <a:fillRect/>
          </a:stretch>
        </p:blipFill>
        <p:spPr bwMode="auto">
          <a:xfrm>
            <a:off x="1622933" y="1484784"/>
            <a:ext cx="3355776" cy="47525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1659</Words>
  <Application>WPS Presentation</Application>
  <PresentationFormat>Экран (4:3)</PresentationFormat>
  <Paragraphs>92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8" baseType="lpstr">
      <vt:lpstr>Arial</vt:lpstr>
      <vt:lpstr>SimSun</vt:lpstr>
      <vt:lpstr>Wingdings</vt:lpstr>
      <vt:lpstr>Times New Roman</vt:lpstr>
      <vt:lpstr>Century Schoolbook</vt:lpstr>
      <vt:lpstr>Century</vt:lpstr>
      <vt:lpstr>Microsoft YaHei</vt:lpstr>
      <vt:lpstr>Arial Unicode MS</vt:lpstr>
      <vt:lpstr>Calibri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Библиотека</dc:creator>
  <cp:lastModifiedBy>user</cp:lastModifiedBy>
  <cp:revision>46</cp:revision>
  <dcterms:created xsi:type="dcterms:W3CDTF">2022-10-25T11:28:00Z</dcterms:created>
  <dcterms:modified xsi:type="dcterms:W3CDTF">2022-11-06T15:02:18Z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46D393C563E746C694DA8E0D96453691</vt:lpwstr>
  </property>
  <property fmtid="{D5CDD505-2E9C-101B-9397-08002B2CF9AE}" pid="3" name="KSOProductBuildVer">
    <vt:lpwstr>1049-11.2.0.11380</vt:lpwstr>
  </property>
</Properties>
</file>